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62" r:id="rId7"/>
    <p:sldId id="259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A00"/>
    <a:srgbClr val="91334E"/>
    <a:srgbClr val="893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4936A0-A2F9-4607-A408-8E97E8D07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182AA1-D7D6-4BAF-A077-D173F238D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DE68B1-F9D6-47EA-82C1-D47B8CBE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71A86F-86F8-4DEA-879E-2C70A5BA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2A968F-FF1F-404D-AACA-B41D7B44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5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7DF40D-F85E-4A40-846F-D96F54F3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791CA5-021E-4640-9E28-D4FFE9810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59024D-A2F6-4193-B548-425E2A220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578D94-5822-433A-BCD5-1EB41A09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7EBDF6-4384-44BF-8D9B-A14DEA0F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63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777B5F-7A7E-467E-A372-81C8C1A09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7C2C16-2378-4E0E-A4B2-A099F12FE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1D3FCA-4E04-4C9A-BFB2-1DCE9D54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CCA27A-BE8B-405C-BA25-F6F6B961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16FFF7-96EE-400B-9B86-0558224B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21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4D20F-6C10-4260-AD4D-FF88904B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A4CFB8-728B-49C1-B350-4525D3C68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F3B5EB-2800-40AD-9C49-FDDDDCDF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727855-B836-4751-9EA5-497DD148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C22207-C5E1-43F8-8BE7-615B3413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86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00996-832A-4A11-A0AC-A404D3C0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EB61FF-CEF3-4525-8078-77206DBCC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47494F-4595-495C-9895-97339E843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1473D3-3E7A-4314-8786-D288EC85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5917DF-FA0C-48BB-A645-1E89585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9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6CA0C-334A-4B93-88F7-854FA98B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D316BF-DA07-45A4-9114-527E6CB3A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8C83E7-1F5D-4F28-AA77-93C567628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C30897-B188-4E44-8714-922CF8B51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187C53-D131-4728-8615-7192B7B1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039127-DA9A-4237-B4E3-7B7BDBF9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84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66C8C1-C46C-44F1-9750-03872277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DC96FC-444E-4884-BC09-328C3E8D2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F9BD45-87D7-48D6-9F25-52F7B41D9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00DFBB-4B6A-436D-ACDB-4902B4FE9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DE4B29-9740-4DE4-81F2-84F52DA36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C7B238-1F4E-4CA3-B0AD-B7E51781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54D445-9555-4009-9BFB-4F509413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F05A96F-F96E-42F5-853B-1CA742A4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73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4AD39-BC5B-47FB-A59B-AFA211B5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B36973-F3CB-461E-AC74-A808DEFB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02D9-2CA0-4D1F-9E78-09527CBD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78F397-8D00-4D6D-97FD-77190EB8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11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5A215E-047C-4411-9FCD-C9009316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C9E5DD-813A-4CA2-820A-7854A97D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74278F-C723-4DEF-8A5C-4C9500EE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66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E6347-B0A3-4551-B548-33EAD697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64E20F-D2B1-4474-8CDC-196340A07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7FAF04-233F-4EAD-951B-D416381CC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C87328-8A23-446B-8E5C-A16EA22A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8451AF-DD22-4BAB-8E0F-0959CE856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F1376B-2BB8-47A5-8ABC-E640B88B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99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14B16-0A5B-456E-88FB-32CB0171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E9BF08-3C7C-4B6B-A395-0539BCD20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66A87A-FB5D-40D3-A912-BAA10C446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0686E8-B23A-4B3D-9446-333F0E24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6A7EEB-DA6C-4F4C-90EE-B9E26AEDF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073659-7BAF-4111-9F9E-14232A13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43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7425D6-46E9-4A9D-9B69-9AB927B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AF4F61-9017-4103-9533-D4B73DE3B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BC45A1-8A48-48AF-B103-76FAA3B3A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F567A-BF2E-4D6F-BA68-A31E351A5FDE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20951A-1F80-4196-8913-7F6E38923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94D6B4-41FD-4550-B1D4-2699A9509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4298A-7B2A-4C98-A47E-71F3CA22A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58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cqgma.org/mvs/" TargetMode="Externa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npn.mnhn.fr/zone/znieff/220013823" TargetMode="External"/><Relationship Id="rId3" Type="http://schemas.openxmlformats.org/officeDocument/2006/relationships/hyperlink" Target="https://wwff.co/directory/?showRef=FFF-2516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pn.mnhn.fr/accueil/recherche-de-donnees/znieff-cont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hyperlink" Target="https://wwff.co/" TargetMode="Externa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eoportail.gouv.fr/cart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fff.73s.fr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seau-cen.org/)" TargetMode="External"/><Relationship Id="rId13" Type="http://schemas.openxmlformats.org/officeDocument/2006/relationships/hyperlink" Target="http://www.mab-france.org/fr/biospheres/" TargetMode="External"/><Relationship Id="rId3" Type="http://schemas.openxmlformats.org/officeDocument/2006/relationships/hyperlink" Target="http://www.parcs-naturels-regionaux.tm.fr/fr/accueil/" TargetMode="External"/><Relationship Id="rId7" Type="http://schemas.openxmlformats.org/officeDocument/2006/relationships/hyperlink" Target="http://www.conservatoire-du-littoral.fr/)" TargetMode="External"/><Relationship Id="rId12" Type="http://schemas.openxmlformats.org/officeDocument/2006/relationships/hyperlink" Target="https://inpn.mnhn.fr/programme/espaces-proteges/protections-reglementaires" TargetMode="External"/><Relationship Id="rId2" Type="http://schemas.openxmlformats.org/officeDocument/2006/relationships/hyperlink" Target="http://www.parcsnationaux.fr/)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amsar.org/cda/fr/ramsar-home/main/ramsar/1_4000_1" TargetMode="External"/><Relationship Id="rId11" Type="http://schemas.openxmlformats.org/officeDocument/2006/relationships/hyperlink" Target="https://inpn.mnhn.fr/programme/inventaire-znieff/presentation" TargetMode="External"/><Relationship Id="rId5" Type="http://schemas.openxmlformats.org/officeDocument/2006/relationships/hyperlink" Target="http://inpn.mnhn.fr/site/natura2000/listeSites)" TargetMode="External"/><Relationship Id="rId15" Type="http://schemas.openxmlformats.org/officeDocument/2006/relationships/image" Target="../media/image12.png"/><Relationship Id="rId10" Type="http://schemas.openxmlformats.org/officeDocument/2006/relationships/hyperlink" Target="http://www.aires-marines.fr/)" TargetMode="External"/><Relationship Id="rId4" Type="http://schemas.openxmlformats.org/officeDocument/2006/relationships/hyperlink" Target="http://www.reserves-naturelles.org/)" TargetMode="External"/><Relationship Id="rId9" Type="http://schemas.openxmlformats.org/officeDocument/2006/relationships/hyperlink" Target="http://www.onf.fr/)" TargetMode="External"/><Relationship Id="rId14" Type="http://schemas.openxmlformats.org/officeDocument/2006/relationships/hyperlink" Target="http://www.geopark-cngf.fr/)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3"/>
            <a:extLst>
              <a:ext uri="{FF2B5EF4-FFF2-40B4-BE49-F238E27FC236}">
                <a16:creationId xmlns:a16="http://schemas.microsoft.com/office/drawing/2014/main" id="{1C2B043A-2FB8-40CB-8E7B-01372A7C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2650"/>
            <a:ext cx="12192000" cy="5975350"/>
          </a:xfrm>
          <a:prstGeom prst="rect">
            <a:avLst/>
          </a:prstGeom>
        </p:spPr>
      </p:pic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F43A2842-6C5B-4B07-BDEC-F076D3890563}"/>
              </a:ext>
            </a:extLst>
          </p:cNvPr>
          <p:cNvSpPr/>
          <p:nvPr/>
        </p:nvSpPr>
        <p:spPr>
          <a:xfrm>
            <a:off x="1771610" y="-47263"/>
            <a:ext cx="8648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https://www.cqgma.org/mvs/</a:t>
            </a:r>
          </a:p>
        </p:txBody>
      </p:sp>
      <p:pic>
        <p:nvPicPr>
          <p:cNvPr id="8" name="Image 7">
            <a:hlinkClick r:id="rId3"/>
            <a:extLst>
              <a:ext uri="{FF2B5EF4-FFF2-40B4-BE49-F238E27FC236}">
                <a16:creationId xmlns:a16="http://schemas.microsoft.com/office/drawing/2014/main" id="{FADC8BD5-1B3A-4C6A-9311-9A5564A16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8" y="50786"/>
            <a:ext cx="1247308" cy="8318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mage 9">
            <a:hlinkClick r:id="rId3"/>
            <a:extLst>
              <a:ext uri="{FF2B5EF4-FFF2-40B4-BE49-F238E27FC236}">
                <a16:creationId xmlns:a16="http://schemas.microsoft.com/office/drawing/2014/main" id="{4527E930-DE2B-4A05-AF12-4DABEB101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124" y="50786"/>
            <a:ext cx="1247308" cy="8318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38D0D98-B7EC-4CE7-AC78-4601E93C091A}"/>
              </a:ext>
            </a:extLst>
          </p:cNvPr>
          <p:cNvCxnSpPr/>
          <p:nvPr/>
        </p:nvCxnSpPr>
        <p:spPr>
          <a:xfrm flipH="1">
            <a:off x="352338" y="1082180"/>
            <a:ext cx="1736521" cy="26005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41F9ABBB-0715-4ED3-9F02-5CB25B2D1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8" y="4768004"/>
            <a:ext cx="1553673" cy="14955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43116F-0324-4180-9C54-8498F93094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09" y="2348962"/>
            <a:ext cx="2283378" cy="21600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33720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C5C055-9AD0-4DFE-82F0-A6E67DB43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12192000" cy="5969000"/>
          </a:xfrm>
          <a:prstGeom prst="rect">
            <a:avLst/>
          </a:prstGeom>
        </p:spPr>
      </p:pic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93DACDB9-098D-4E29-84ED-BC2D7A7F8BF9}"/>
              </a:ext>
            </a:extLst>
          </p:cNvPr>
          <p:cNvSpPr/>
          <p:nvPr/>
        </p:nvSpPr>
        <p:spPr>
          <a:xfrm>
            <a:off x="1101807" y="-142774"/>
            <a:ext cx="3150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Fiche WWFF</a:t>
            </a:r>
          </a:p>
        </p:txBody>
      </p:sp>
      <p:pic>
        <p:nvPicPr>
          <p:cNvPr id="6" name="Image 5">
            <a:hlinkClick r:id="rId4"/>
            <a:extLst>
              <a:ext uri="{FF2B5EF4-FFF2-40B4-BE49-F238E27FC236}">
                <a16:creationId xmlns:a16="http://schemas.microsoft.com/office/drawing/2014/main" id="{8336E1AF-DC89-4082-AEFE-D0292133C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" y="75268"/>
            <a:ext cx="813732" cy="813732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49AF7899-0847-4296-B096-61C6267E8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376" y="0"/>
            <a:ext cx="2240624" cy="11996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Rectangle 8">
            <a:hlinkClick r:id="rId8"/>
            <a:extLst>
              <a:ext uri="{FF2B5EF4-FFF2-40B4-BE49-F238E27FC236}">
                <a16:creationId xmlns:a16="http://schemas.microsoft.com/office/drawing/2014/main" id="{50FC9750-B106-4C6D-9072-C47E83069F37}"/>
              </a:ext>
            </a:extLst>
          </p:cNvPr>
          <p:cNvSpPr/>
          <p:nvPr/>
        </p:nvSpPr>
        <p:spPr>
          <a:xfrm>
            <a:off x="6444254" y="-114932"/>
            <a:ext cx="284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Fiche </a:t>
            </a:r>
            <a:r>
              <a:rPr lang="fr-FR" sz="40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Znieff</a:t>
            </a:r>
            <a:endParaRPr lang="fr-FR" sz="40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81AF5C4-5FAC-419C-A168-20F0CF7571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21" y="2681243"/>
            <a:ext cx="1553673" cy="14955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16D969-B9DE-4473-80F3-ADEE8CDD868E}"/>
              </a:ext>
            </a:extLst>
          </p:cNvPr>
          <p:cNvSpPr/>
          <p:nvPr/>
        </p:nvSpPr>
        <p:spPr>
          <a:xfrm>
            <a:off x="1171954" y="382368"/>
            <a:ext cx="27869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https://wwff.co/</a:t>
            </a:r>
            <a:endParaRPr lang="fr-FR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6"/>
            <a:extLst>
              <a:ext uri="{FF2B5EF4-FFF2-40B4-BE49-F238E27FC236}">
                <a16:creationId xmlns:a16="http://schemas.microsoft.com/office/drawing/2014/main" id="{774C6FE8-DEFD-4E3B-A348-2CAB2B6F1DF8}"/>
              </a:ext>
            </a:extLst>
          </p:cNvPr>
          <p:cNvSpPr/>
          <p:nvPr/>
        </p:nvSpPr>
        <p:spPr>
          <a:xfrm>
            <a:off x="5506339" y="491740"/>
            <a:ext cx="4380392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https://inpn.mnhn.fr/accueil/recherche-de-donnees/znieff-cont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2931C40-FC67-4962-B52F-E6AC52AF4D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511210"/>
            <a:ext cx="4306349" cy="52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8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hlinkClick r:id="rId2"/>
            <a:extLst>
              <a:ext uri="{FF2B5EF4-FFF2-40B4-BE49-F238E27FC236}">
                <a16:creationId xmlns:a16="http://schemas.microsoft.com/office/drawing/2014/main" id="{1E8E96B4-F505-4BAF-BDC4-3DF57BE43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68"/>
          <a:stretch/>
        </p:blipFill>
        <p:spPr>
          <a:xfrm>
            <a:off x="0" y="492392"/>
            <a:ext cx="12192000" cy="6365608"/>
          </a:xfrm>
          <a:prstGeom prst="rect">
            <a:avLst/>
          </a:prstGeom>
        </p:spPr>
      </p:pic>
      <p:sp>
        <p:nvSpPr>
          <p:cNvPr id="9" name="Rectangle 8">
            <a:hlinkClick r:id="rId2"/>
            <a:extLst>
              <a:ext uri="{FF2B5EF4-FFF2-40B4-BE49-F238E27FC236}">
                <a16:creationId xmlns:a16="http://schemas.microsoft.com/office/drawing/2014/main" id="{3AA714BF-1E44-4F1E-9070-1E1DE8E8EC25}"/>
              </a:ext>
            </a:extLst>
          </p:cNvPr>
          <p:cNvSpPr/>
          <p:nvPr/>
        </p:nvSpPr>
        <p:spPr>
          <a:xfrm>
            <a:off x="807642" y="-159026"/>
            <a:ext cx="10232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https://www.geoportail.gouv.fr/carte</a:t>
            </a:r>
          </a:p>
        </p:txBody>
      </p:sp>
    </p:spTree>
    <p:extLst>
      <p:ext uri="{BB962C8B-B14F-4D97-AF65-F5344CB8AC3E}">
        <p14:creationId xmlns:p14="http://schemas.microsoft.com/office/powerpoint/2010/main" val="542583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D2E7B03F-421B-4E51-86C6-E614F993C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0A34F-6DE2-40E1-93F7-822C1FB2E64D}"/>
              </a:ext>
            </a:extLst>
          </p:cNvPr>
          <p:cNvSpPr/>
          <p:nvPr/>
        </p:nvSpPr>
        <p:spPr>
          <a:xfrm>
            <a:off x="5744038" y="157874"/>
            <a:ext cx="629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http://www.fff.73s.fr/</a:t>
            </a:r>
            <a:endParaRPr lang="fr-FR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140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1C5BAEB-FDDD-4FC4-86C3-6CA2FB960600}"/>
              </a:ext>
            </a:extLst>
          </p:cNvPr>
          <p:cNvSpPr txBox="1"/>
          <p:nvPr/>
        </p:nvSpPr>
        <p:spPr>
          <a:xfrm>
            <a:off x="0" y="316195"/>
            <a:ext cx="12192000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diplômes FRANCE FLORA FAUNA (FFF) sont destinés à promouvoir la protection de la Faune et de la Flore, par l’émission sur les bandes radioamateur et permet de découvrir les différentes zones protégées citées ci-dessous.</a:t>
            </a:r>
          </a:p>
          <a:p>
            <a:pPr algn="l"/>
            <a:endParaRPr lang="fr-FR" sz="28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Parcs Naturels Nationaux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2"/>
              </a:rPr>
              <a:t>http://www.parcsnationaux.fr/)</a:t>
            </a:r>
            <a:endParaRPr lang="fr-FR" b="0" i="0" u="sng" dirty="0">
              <a:solidFill>
                <a:srgbClr val="282828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Parcs Naturels Régionaux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3"/>
              </a:rPr>
              <a:t>http://www.parcs-naturels-regionaux.tm.fr/fr/accueil/ 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Réserves Naturelles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4"/>
              </a:rPr>
              <a:t>http://www.reserves-naturelles.org/)</a:t>
            </a:r>
            <a:endParaRPr lang="fr-FR" b="0" i="0" u="sng" dirty="0">
              <a:solidFill>
                <a:srgbClr val="282828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Zones Natura 2000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5"/>
              </a:rPr>
              <a:t>http://inpn.mnhn.fr/site/natura2000/listeSites)</a:t>
            </a:r>
            <a:endParaRPr lang="fr-FR" b="0" i="0" u="sng" dirty="0">
              <a:solidFill>
                <a:srgbClr val="282828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Zones RAMSAR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6"/>
              </a:rPr>
              <a:t>http://www.ramsar.org/cda/fr/ramsar-home/main/ramsar/1_4000_1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 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Sites du Conservatoire du Littoral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7"/>
              </a:rPr>
              <a:t>http://www.conservatoire-du-littoral.fr/)</a:t>
            </a:r>
            <a:endParaRPr lang="fr-FR" b="0" i="0" u="sng" dirty="0">
              <a:solidFill>
                <a:srgbClr val="282828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Sites du Conservatoire des Espaces Naturels Sensibles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8"/>
              </a:rPr>
              <a:t>http://www.reseau-cen.org/)</a:t>
            </a:r>
            <a:endParaRPr lang="fr-FR" b="0" i="0" u="sng" dirty="0">
              <a:solidFill>
                <a:srgbClr val="282828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Forêts Domaniales ou Territoriales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9"/>
              </a:rPr>
              <a:t>http://www.onf.fr/)</a:t>
            </a:r>
            <a:endParaRPr lang="fr-FR" b="0" i="0" u="sng" dirty="0">
              <a:solidFill>
                <a:srgbClr val="282828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Parcs Naturels Marins (</a:t>
            </a:r>
            <a:r>
              <a:rPr lang="fr-FR" b="0" i="0" u="sng" dirty="0">
                <a:solidFill>
                  <a:srgbClr val="6A1B9A"/>
                </a:solidFill>
                <a:effectLst/>
                <a:latin typeface="Open Sans" panose="020B0604020202020204" pitchFamily="34" charset="0"/>
                <a:hlinkClick r:id="rId10"/>
              </a:rPr>
              <a:t>http://www.aires-marines.fr/)</a:t>
            </a:r>
            <a:endParaRPr lang="fr-FR" b="0" i="0" u="sng" dirty="0">
              <a:solidFill>
                <a:srgbClr val="6A1B9A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zones ZNIEFF (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  <a:hlinkClick r:id="rId11"/>
              </a:rPr>
              <a:t>https://inpn.mnhn.fr/programme/inventaire-znieff/presentation 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Arrêté de protection de biotope, d’habitat naturel ou de site d’intérêt géologique (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  <a:hlinkClick r:id="rId12"/>
              </a:rPr>
              <a:t>https://inpn.mnhn.fr/programme/espaces-proteges/protections-reglementaires 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Réserves de Biosphère,</a:t>
            </a:r>
            <a:r>
              <a:rPr lang="fr-FR" b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 zone centrale (</a:t>
            </a:r>
            <a:r>
              <a:rPr lang="fr-FR" b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13"/>
              </a:rPr>
              <a:t>http://www.mab-france.org/fr/biospheres/ </a:t>
            </a:r>
            <a:r>
              <a:rPr lang="fr-FR" b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Forêts départementales et communales publiques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9"/>
              </a:rPr>
              <a:t>http://www.onf.fr/)</a:t>
            </a:r>
            <a:endParaRPr lang="fr-FR" b="0" i="0" u="sng" dirty="0">
              <a:solidFill>
                <a:srgbClr val="282828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Les arrêtés de protection de </a:t>
            </a:r>
            <a:r>
              <a:rPr lang="fr-FR" b="0" i="0" dirty="0" err="1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Géotope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, les </a:t>
            </a:r>
            <a:r>
              <a:rPr lang="fr-FR" b="0" i="0" dirty="0" err="1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Géoparcs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4020202020204" pitchFamily="34" charset="0"/>
              </a:rPr>
              <a:t> (</a:t>
            </a:r>
            <a:r>
              <a:rPr lang="fr-FR" b="0" i="0" u="sng" dirty="0">
                <a:solidFill>
                  <a:srgbClr val="282828"/>
                </a:solidFill>
                <a:effectLst/>
                <a:latin typeface="Open Sans" panose="020B0604020202020204" pitchFamily="34" charset="0"/>
                <a:hlinkClick r:id="rId14"/>
              </a:rPr>
              <a:t>http://www.geopark-cngf.fr/)</a:t>
            </a:r>
            <a:endParaRPr lang="fr-FR" b="0" i="0" dirty="0">
              <a:solidFill>
                <a:srgbClr val="04134E"/>
              </a:solidFill>
              <a:effectLst/>
              <a:latin typeface="Open Sans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C229A5-CCE2-4434-BBCB-CB392495CD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5" y="4033367"/>
            <a:ext cx="3198805" cy="250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5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9BB4870-1F4C-45B3-89D0-392FC85C9BA0}"/>
              </a:ext>
            </a:extLst>
          </p:cNvPr>
          <p:cNvSpPr txBox="1"/>
          <p:nvPr/>
        </p:nvSpPr>
        <p:spPr>
          <a:xfrm>
            <a:off x="211823" y="279220"/>
            <a:ext cx="11541154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Conditions de validité des contacts</a:t>
            </a:r>
          </a:p>
          <a:p>
            <a:pPr algn="l"/>
            <a:endParaRPr lang="fr-FR" dirty="0">
              <a:solidFill>
                <a:srgbClr val="04134E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La station (antenne, radio, …) se situe à l’intérieur du site protégé (sauf restriction de protection à justifier par l’activateur, dans ce cas le comité étudiera au cas par car la distance approprié.) Le but principal des activités </a:t>
            </a:r>
            <a:r>
              <a:rPr lang="fr-FR" b="0" i="0" dirty="0" err="1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Fauna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 Flora est de respecter la faune et la flore des zones naturels et non de la piétiner.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Un minimum de 44 liaisons radio devra être réalisé en HF ou 15 en VHF/UHF.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Une réactivation 44 QSO en HF ou 15 en VHF/UHF. (</a:t>
            </a:r>
            <a:r>
              <a:rPr lang="fr-FR" b="0" i="1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Voir cas particuliers</a:t>
            </a: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Les contacts via relais ne sont pas valides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Les contacts en HF-(VHF/UHF…) ne sont pas cumulables.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Il n’est pas autorisé d’activer deux références FFF ou plus en même temps.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Il n’y a pas de durée d’activation, ni de durée entre deux activités.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400" b="0" i="0" dirty="0">
              <a:solidFill>
                <a:srgbClr val="04134E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4134E"/>
                </a:solidFill>
                <a:effectLst/>
                <a:latin typeface="Open Sans" panose="020B0606030504020204" pitchFamily="34" charset="0"/>
              </a:rPr>
              <a:t>L’activité HF devra avoir lieu sur au moins 1 bande radioamateur (ex : 40 m ou 20 m). Un activation sur plusieurs bandes est encouragé afin de favoriser les chasseurs DX par exemple.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0A2438-18DE-4AFF-A25D-B250AD74A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9" y="4467138"/>
            <a:ext cx="2857500" cy="2286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A98AEDB-6B60-49E1-A4F2-BD7C2FE9848E}"/>
              </a:ext>
            </a:extLst>
          </p:cNvPr>
          <p:cNvSpPr txBox="1"/>
          <p:nvPr/>
        </p:nvSpPr>
        <p:spPr>
          <a:xfrm>
            <a:off x="3145439" y="4549676"/>
            <a:ext cx="860753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97A00"/>
                </a:solidFill>
                <a:latin typeface="Open Sans" panose="020B0606030504020204" pitchFamily="34" charset="0"/>
              </a:rPr>
              <a:t>Pourquoi le chiffre 44 ?</a:t>
            </a:r>
          </a:p>
          <a:p>
            <a:endParaRPr lang="fr-FR" dirty="0">
              <a:solidFill>
                <a:srgbClr val="04134E"/>
              </a:solidFill>
              <a:latin typeface="Open Sans" panose="020B0606030504020204" pitchFamily="34" charset="0"/>
            </a:endParaRPr>
          </a:p>
          <a:p>
            <a:endParaRPr lang="fr-FR" dirty="0">
              <a:solidFill>
                <a:srgbClr val="04134E"/>
              </a:solidFill>
              <a:latin typeface="Open Sans" panose="020B0606030504020204" pitchFamily="34" charset="0"/>
            </a:endParaRPr>
          </a:p>
          <a:p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</a:rPr>
              <a:t>Le premier quatre (4) représente les 4 points cardinaux : Nord, Est, Sud, Ouest</a:t>
            </a:r>
          </a:p>
          <a:p>
            <a:endParaRPr lang="fr-FR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</a:endParaRPr>
          </a:p>
          <a:p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</a:rPr>
              <a:t>Le second quatre (4) représente les 4 éléments : la Terre, l’Eau, l’Air, le Feu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7AFF128-11EA-4451-91CE-C1C24443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991" y="1797620"/>
            <a:ext cx="2448478" cy="19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A63D97-D1B5-4CF8-BC7B-A3B000CE9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5260" r="1312" b="12928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198013-865A-4CA4-8303-CC5722AB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075" y="4760380"/>
            <a:ext cx="2611119" cy="33419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D6D710-9121-41B3-948C-988F229FA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5" y="543164"/>
            <a:ext cx="2134687" cy="1673978"/>
          </a:xfrm>
          <a:prstGeom prst="rect">
            <a:avLst/>
          </a:prstGeom>
          <a:effectLst>
            <a:outerShdw blurRad="50800" dist="38100" dir="18900000" sx="102000" sy="102000" algn="bl" rotWithShape="0">
              <a:prstClr val="black">
                <a:alpha val="61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9378A0-FFA8-4F24-950E-26E7B7B80974}"/>
              </a:ext>
            </a:extLst>
          </p:cNvPr>
          <p:cNvSpPr/>
          <p:nvPr/>
        </p:nvSpPr>
        <p:spPr>
          <a:xfrm>
            <a:off x="138035" y="490376"/>
            <a:ext cx="2372546" cy="31118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4000" b="1" dirty="0">
                <a:ln/>
                <a:solidFill>
                  <a:srgbClr val="FFFF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ven Swordsmen BB" panose="020B0603050302020204" pitchFamily="34" charset="0"/>
              </a:rPr>
              <a:t>FFF-2516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F2A4D8-9D5B-4542-98F3-A5477FE1FCD4}"/>
              </a:ext>
            </a:extLst>
          </p:cNvPr>
          <p:cNvSpPr/>
          <p:nvPr/>
        </p:nvSpPr>
        <p:spPr>
          <a:xfrm>
            <a:off x="138035" y="5428755"/>
            <a:ext cx="25421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>
                <a:ln w="11430"/>
                <a:solidFill>
                  <a:srgbClr val="91334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atmanForeverAlternate" panose="00000400000000000000" pitchFamily="2" charset="0"/>
              </a:rPr>
              <a:t>F4HZR/P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F861CD6-271E-4F01-ABCE-E08ADB1B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686" y="5936117"/>
            <a:ext cx="4530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1A6F3D1-4B87-43D9-90BF-B71F9BD4FB2B}"/>
              </a:ext>
            </a:extLst>
          </p:cNvPr>
          <p:cNvSpPr/>
          <p:nvPr/>
        </p:nvSpPr>
        <p:spPr>
          <a:xfrm>
            <a:off x="173481" y="5930115"/>
            <a:ext cx="16927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4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ivaldi" panose="03020602050506090804" pitchFamily="66" charset="0"/>
              </a:rPr>
              <a:t>Micke</a:t>
            </a:r>
          </a:p>
        </p:txBody>
      </p:sp>
    </p:spTree>
    <p:extLst>
      <p:ext uri="{BB962C8B-B14F-4D97-AF65-F5344CB8AC3E}">
        <p14:creationId xmlns:p14="http://schemas.microsoft.com/office/powerpoint/2010/main" val="33568263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579</Words>
  <Application>Microsoft Office PowerPoint</Application>
  <PresentationFormat>Grand écran</PresentationFormat>
  <Paragraphs>62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6" baseType="lpstr">
      <vt:lpstr>Arial</vt:lpstr>
      <vt:lpstr>BatmanForeverAlternate</vt:lpstr>
      <vt:lpstr>Calibri</vt:lpstr>
      <vt:lpstr>Calibri Light</vt:lpstr>
      <vt:lpstr>Open Sans</vt:lpstr>
      <vt:lpstr>Seven Swordsmen BB</vt:lpstr>
      <vt:lpstr>Times New Roman</vt:lpstr>
      <vt:lpstr>Vivaldi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MONDON Mickael</dc:creator>
  <cp:lastModifiedBy>MONDON Mickael</cp:lastModifiedBy>
  <cp:revision>2</cp:revision>
  <dcterms:created xsi:type="dcterms:W3CDTF">2022-03-27T07:38:23Z</dcterms:created>
  <dcterms:modified xsi:type="dcterms:W3CDTF">2022-03-27T09:50:14Z</dcterms:modified>
</cp:coreProperties>
</file>